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7" r:id="rId3"/>
    <p:sldId id="282" r:id="rId4"/>
    <p:sldId id="278" r:id="rId5"/>
    <p:sldId id="354" r:id="rId6"/>
    <p:sldId id="283" r:id="rId7"/>
    <p:sldId id="355" r:id="rId8"/>
    <p:sldId id="368" r:id="rId9"/>
    <p:sldId id="284" r:id="rId10"/>
    <p:sldId id="356" r:id="rId11"/>
    <p:sldId id="359" r:id="rId12"/>
    <p:sldId id="360" r:id="rId13"/>
    <p:sldId id="364" r:id="rId14"/>
    <p:sldId id="369" r:id="rId15"/>
    <p:sldId id="370" r:id="rId16"/>
    <p:sldId id="366" r:id="rId17"/>
    <p:sldId id="374" r:id="rId18"/>
    <p:sldId id="371" r:id="rId19"/>
    <p:sldId id="367" r:id="rId20"/>
    <p:sldId id="372" r:id="rId21"/>
    <p:sldId id="285" r:id="rId22"/>
    <p:sldId id="358" r:id="rId23"/>
    <p:sldId id="373" r:id="rId24"/>
    <p:sldId id="375" r:id="rId25"/>
    <p:sldId id="376" r:id="rId26"/>
    <p:sldId id="357" r:id="rId27"/>
    <p:sldId id="365" r:id="rId28"/>
    <p:sldId id="362" r:id="rId29"/>
    <p:sldId id="363" r:id="rId30"/>
    <p:sldId id="36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5" autoAdjust="0"/>
    <p:restoredTop sz="94660"/>
  </p:normalViewPr>
  <p:slideViewPr>
    <p:cSldViewPr snapToGrid="0">
      <p:cViewPr varScale="1">
        <p:scale>
          <a:sx n="96" d="100"/>
          <a:sy n="96" d="100"/>
        </p:scale>
        <p:origin x="57" y="11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83754B-3CE7-98CB-A31A-82D584EBD5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91F183C-CC65-B076-EC89-E48582561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7ADBEC-5ED8-ABE3-807F-1C91EAA44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C69BA9-E75D-69B3-E225-3E78983B0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FEDDD0-A39B-D60E-F2F4-14F6D27CA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7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205CC2-DB3C-CD07-0049-AE919937E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6E99A1-9921-3924-887A-BFF954F670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B34BEA-80A8-CB0C-6D70-C828FA022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F90ACC-35DC-9526-8113-80545078B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F1D1DC-C492-5F4E-91E6-E848ED37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89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CEAE3FD-7A42-CDCB-8541-06132F19B59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94B0CF-E4E9-63C0-58E3-A918CB1C9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13978C-8C02-F675-C9D5-732DF737B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F7C2A4-3805-5F4C-C348-F223A47A8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97B5BF-7CBF-9757-25E7-1F5C35804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338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02384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PPT模板网   www.51pptmoban.c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2613D-9AEB-2CF3-985F-B2621225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B2704EF-5888-5370-6290-8764B011E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E3746A-8F24-790E-FCA1-1F412438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EDD9109-83E2-BB53-CF7C-483852A73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2702D6-7180-491C-910B-B9B8CEB693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861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51404-8A26-C802-CCD4-82FB7B4F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A68B0-28C9-B9F9-D954-56F74ADE2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4A5E60-C44A-3383-4989-B92EB2509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9A2324-1629-2CF2-2D51-DED572A8F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CAA370-5215-1864-94A6-BE079374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859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80A50-525D-0016-A66C-E3DA9A17F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217E1E-31AF-DBD0-3FE5-A4C82A9AFF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DF1DF0-B13B-15E8-AB8F-0AF968DD0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09EDC2-FCB7-9DD6-6B18-33E88F961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4C83A5-C490-5900-ABFD-01116578D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675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87970E-65D2-B3E2-1713-7F6848B0E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7085EF-59D6-C826-9B2B-27D98668C4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DDB16A-7633-7306-D2A3-FD18EF9C0D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D9B4F4-6978-EEFF-2B5C-AC8CE1707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BFF0F8-2052-59DA-BACE-D450FFA48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CCD62B-1DA3-4A5D-0CA7-470C6183A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593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FFFF7-0FA9-9ACF-EC1F-3D9E5CE5F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BE5F20-EE56-A5F7-8196-EE6106593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40F6C93-B48F-EA48-B859-4DAFDDF952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D242A6-F744-8A01-2123-E076FF16F8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A74235-8FBE-95FE-C5F5-C77AB7E551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742E242-4FFD-37E8-A33B-BBA3A78B5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7CB6E4B-D185-2D16-3938-135E507A3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551399-0364-9772-9363-673A2DF69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343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8A0284-AC26-674B-2AEB-7CEBA225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42CD9E-6654-FEAC-04CB-9E151C4D93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604CD2-C00E-D351-1F0F-6B0F6B52B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B57AAC6-68C6-461E-B827-F308F1968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365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B399A3-607B-CC2B-2E34-9732994E5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D8BFFE-D5AF-62BF-2C86-63E2F982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D8842E-83B8-7080-AB1F-F57AB0B0D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482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EB9305-C990-51F7-4B0E-3A297923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0D6D52-3586-2FF3-D0A0-F18CD8C54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1F3176-426A-5391-600C-231C1B4A5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EBFBF92-F614-C874-D859-902CF56F4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27BECD-23CE-691B-ECF4-E530E173B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57C28E9-6110-0175-C1EC-E253855CF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069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7ADAF-D51A-F4A1-8E16-6AB68F40D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ABBF8E-F50F-4700-B60F-A53915692F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7B871CB-0847-CA8D-7A61-11A6DBAE46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DE058F-5D8F-ED1D-D30E-DFD8345EC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A357079-91DD-4CCA-4729-E6D925AC1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C031AED-286A-6A92-054A-149DE65EC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8337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DEDC6E9-90AA-E804-0411-2FA56D44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878F1E1-6A77-26AE-CE40-0493EF9FF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D9587-3094-F009-297B-66AA153D1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A6F1A-1888-4E67-BD1E-24052732277E}" type="datetimeFigureOut">
              <a:rPr lang="zh-CN" altLang="en-US" smtClean="0"/>
              <a:t>2023/10/6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5E77FC-79D1-E274-0F43-ECFCAFF49B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A20A3E-9A9E-B55E-FC02-9266FFB385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11062-D4BC-46AC-9BC4-4C3FA991AA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105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5107FBC-AEB8-40DE-A974-FBE03D79D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-1"/>
            <a:ext cx="10858500" cy="1028700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D039C9-3866-4694-A96B-56B52D3B1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1C62C0-6DDD-466A-9A6A-4C8E16CF4F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7C8BBC-7E6E-451C-8D0C-6331633886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965161" y="6235700"/>
            <a:ext cx="4248978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latin typeface="阿里巴巴普惠体 2.0 35 Thin" panose="00020600040101010101" pitchFamily="18" charset="-122"/>
              <a:ea typeface="阿里巴巴普惠体 2.0 35 Thin" panose="00020600040101010101" pitchFamily="18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2E968A-E39F-400B-BDB0-F8BD398BB6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86248" y="6235700"/>
            <a:ext cx="2832652" cy="365125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阿里巴巴普惠体 2.0 35 Thin" panose="00020600040101010101" pitchFamily="18" charset="-122"/>
                <a:ea typeface="阿里巴巴普惠体 2.0 35 Thin" panose="00020600040101010101" pitchFamily="18" charset="-122"/>
              </a:defRPr>
            </a:lvl1pPr>
          </a:lstStyle>
          <a:p>
            <a:fld id="{4A2702D6-7180-491C-910B-B9B8CEB6939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7338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阿里巴巴普惠体 2.0 35 Thin" panose="00020600040101010101" pitchFamily="18" charset="-122"/>
          <a:ea typeface="阿里巴巴普惠体 2.0 35 Thin" panose="00020600040101010101" pitchFamily="18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Relationship Id="rId1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2.jpeg"/><Relationship Id="rId16" Type="http://schemas.openxmlformats.org/officeDocument/2006/relationships/image" Target="../media/image42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SHEJI-1">
            <a:extLst>
              <a:ext uri="{FF2B5EF4-FFF2-40B4-BE49-F238E27FC236}">
                <a16:creationId xmlns:a16="http://schemas.microsoft.com/office/drawing/2014/main" id="{7DD3B4DE-2C73-5D28-5977-D525B1AC95A4}"/>
              </a:ext>
            </a:extLst>
          </p:cNvPr>
          <p:cNvSpPr/>
          <p:nvPr/>
        </p:nvSpPr>
        <p:spPr>
          <a:xfrm>
            <a:off x="0" y="-189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1" name="iSHEJI-2">
            <a:extLst>
              <a:ext uri="{FF2B5EF4-FFF2-40B4-BE49-F238E27FC236}">
                <a16:creationId xmlns:a16="http://schemas.microsoft.com/office/drawing/2014/main" id="{C3CD9DA2-619B-D2F2-C5DF-90EE568261DA}"/>
              </a:ext>
            </a:extLst>
          </p:cNvPr>
          <p:cNvSpPr/>
          <p:nvPr/>
        </p:nvSpPr>
        <p:spPr>
          <a:xfrm>
            <a:off x="0" y="1596541"/>
            <a:ext cx="9763685" cy="1588950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7" name="iSHEJI-7">
            <a:extLst>
              <a:ext uri="{FF2B5EF4-FFF2-40B4-BE49-F238E27FC236}">
                <a16:creationId xmlns:a16="http://schemas.microsoft.com/office/drawing/2014/main" id="{C95719FB-5C56-3B98-58F4-CCC0AB909132}"/>
              </a:ext>
            </a:extLst>
          </p:cNvPr>
          <p:cNvSpPr txBox="1"/>
          <p:nvPr/>
        </p:nvSpPr>
        <p:spPr>
          <a:xfrm>
            <a:off x="7406560" y="3594288"/>
            <a:ext cx="2357125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阿里巴巴普惠体 2.0 35 Thin"/>
                <a:cs typeface="阿里巴巴普惠体 2.0 35 Thin" panose="00020600040101010101" pitchFamily="18" charset="-122"/>
              </a:rPr>
              <a:t>魏青云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icrosoft YaHei"/>
              <a:ea typeface="阿里巴巴普惠体 2.0 35 Thin"/>
              <a:cs typeface="阿里巴巴普惠体 2.0 35 Thin" panose="00020600040101010101" pitchFamily="18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990600" algn="l"/>
              </a:tabLst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阿里巴巴普惠体 2.0 35 Thin"/>
                <a:cs typeface="阿里巴巴普惠体 2.0 35 Thin" panose="00020600040101010101" pitchFamily="18" charset="-122"/>
              </a:rPr>
              <a:t>2023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35 Thin" panose="00020600040101010101" pitchFamily="18" charset="-122"/>
              </a:rPr>
              <a:t>年</a:t>
            </a: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阿里巴巴普惠体 2.0 35 Thin"/>
                <a:cs typeface="阿里巴巴普惠体 2.0 35 Thin" panose="00020600040101010101" pitchFamily="18" charset="-122"/>
              </a:rPr>
              <a:t>9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Microsoft YaHei"/>
                <a:ea typeface="Microsoft YaHei"/>
                <a:cs typeface="阿里巴巴普惠体 2.0 35 Thin" panose="00020600040101010101" pitchFamily="18" charset="-122"/>
              </a:rPr>
              <a:t>月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Microsoft YaHei"/>
              <a:ea typeface="Microsoft YaHei"/>
              <a:cs typeface="阿里巴巴普惠体 2.0 35 Thin" panose="00020600040101010101" pitchFamily="18" charset="-122"/>
            </a:endParaRPr>
          </a:p>
        </p:txBody>
      </p:sp>
      <p:cxnSp>
        <p:nvCxnSpPr>
          <p:cNvPr id="19" name="iSHEJI-8">
            <a:extLst>
              <a:ext uri="{FF2B5EF4-FFF2-40B4-BE49-F238E27FC236}">
                <a16:creationId xmlns:a16="http://schemas.microsoft.com/office/drawing/2014/main" id="{164C3BDE-2041-1A9D-0386-AB00072E2776}"/>
              </a:ext>
            </a:extLst>
          </p:cNvPr>
          <p:cNvCxnSpPr>
            <a:cxnSpLocks/>
          </p:cNvCxnSpPr>
          <p:nvPr/>
        </p:nvCxnSpPr>
        <p:spPr>
          <a:xfrm>
            <a:off x="5735698" y="3531553"/>
            <a:ext cx="4027987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SHEJI-5">
            <a:extLst>
              <a:ext uri="{FF2B5EF4-FFF2-40B4-BE49-F238E27FC236}">
                <a16:creationId xmlns:a16="http://schemas.microsoft.com/office/drawing/2014/main" id="{67E67238-DE18-02F2-A616-C734B85D80C6}"/>
              </a:ext>
            </a:extLst>
          </p:cNvPr>
          <p:cNvSpPr txBox="1"/>
          <p:nvPr/>
        </p:nvSpPr>
        <p:spPr>
          <a:xfrm>
            <a:off x="143176" y="2059381"/>
            <a:ext cx="9275197" cy="61555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spc="0" dirty="0">
                <a:solidFill>
                  <a:srgbClr val="000000"/>
                </a:solidFill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细致包络与</a:t>
            </a:r>
            <a:r>
              <a:rPr lang="en-US" altLang="zh-CN" sz="4000" spc="0" dirty="0">
                <a:solidFill>
                  <a:srgbClr val="000000"/>
                </a:solidFill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CSF</a:t>
            </a:r>
            <a:r>
              <a:rPr lang="zh-CN" altLang="en-US" sz="4000" spc="0" dirty="0">
                <a:solidFill>
                  <a:srgbClr val="000000"/>
                </a:solidFill>
                <a:latin typeface="Microsoft YaHei"/>
                <a:ea typeface="Microsoft YaHei"/>
                <a:cs typeface="阿里巴巴普惠体 2.0 95 ExtraBold" panose="00020600040101010101" pitchFamily="18" charset="-122"/>
              </a:rPr>
              <a:t>值测试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icrosoft YaHei"/>
              <a:ea typeface="Microsoft YaHei"/>
              <a:cs typeface="阿里巴巴普惠体 2.0 95 ExtraBold" panose="00020600040101010101" pitchFamily="18" charset="-122"/>
            </a:endParaRPr>
          </a:p>
        </p:txBody>
      </p:sp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4864ABE5-5E22-F9A6-DBF7-A604E7BF9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90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值测试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879FDC-DD42-61E5-B037-342C2F462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71" y="1588641"/>
            <a:ext cx="11182936" cy="33491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8AB41C-0D42-BA47-0FC7-267D9E455591}"/>
              </a:ext>
            </a:extLst>
          </p:cNvPr>
          <p:cNvSpPr txBox="1"/>
          <p:nvPr/>
        </p:nvSpPr>
        <p:spPr>
          <a:xfrm>
            <a:off x="3269974" y="77028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相同种类（点）和大小的缺陷，灰度逐渐降低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EFCA01E-A3DC-E249-4968-0A0C0894C220}"/>
              </a:ext>
            </a:extLst>
          </p:cNvPr>
          <p:cNvSpPr txBox="1"/>
          <p:nvPr/>
        </p:nvSpPr>
        <p:spPr>
          <a:xfrm>
            <a:off x="2062370" y="5448110"/>
            <a:ext cx="7841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总体而言，随着灰度下降，敏感度逐渐下降，但是可以看到灰度的影响比较小</a:t>
            </a:r>
          </a:p>
        </p:txBody>
      </p:sp>
    </p:spTree>
    <p:extLst>
      <p:ext uri="{BB962C8B-B14F-4D97-AF65-F5344CB8AC3E}">
        <p14:creationId xmlns:p14="http://schemas.microsoft.com/office/powerpoint/2010/main" val="876831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值测试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EC45B1-845A-8399-5274-9D4D01E27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92" y="2141884"/>
            <a:ext cx="11333415" cy="34185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DFD52ED-0ABB-3A38-B5D0-BC615C6D5988}"/>
              </a:ext>
            </a:extLst>
          </p:cNvPr>
          <p:cNvSpPr txBox="1"/>
          <p:nvPr/>
        </p:nvSpPr>
        <p:spPr>
          <a:xfrm>
            <a:off x="3269974" y="77028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相同种类（线）和大小的缺陷，灰度逐渐降低</a:t>
            </a:r>
          </a:p>
        </p:txBody>
      </p:sp>
    </p:spTree>
    <p:extLst>
      <p:ext uri="{BB962C8B-B14F-4D97-AF65-F5344CB8AC3E}">
        <p14:creationId xmlns:p14="http://schemas.microsoft.com/office/powerpoint/2010/main" val="1680913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值测试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B2224-27BB-9CBB-36AB-E979062E0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613" y="1669595"/>
            <a:ext cx="8514487" cy="437199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EDD6A99-5331-1461-B177-CD61963647E7}"/>
              </a:ext>
            </a:extLst>
          </p:cNvPr>
          <p:cNvSpPr txBox="1"/>
          <p:nvPr/>
        </p:nvSpPr>
        <p:spPr>
          <a:xfrm>
            <a:off x="3269974" y="77028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相同灰度（点）和种类的缺陷，大小逐渐降低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8A75C14-062C-D22A-B667-9C3EDBE727FC}"/>
              </a:ext>
            </a:extLst>
          </p:cNvPr>
          <p:cNvSpPr txBox="1"/>
          <p:nvPr/>
        </p:nvSpPr>
        <p:spPr>
          <a:xfrm>
            <a:off x="3096040" y="6221896"/>
            <a:ext cx="537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敏感度随尺寸变化变化明显，但是极点并不合理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9A6A077-358C-1530-ABDE-FBD4E6C7F4B4}"/>
              </a:ext>
            </a:extLst>
          </p:cNvPr>
          <p:cNvSpPr/>
          <p:nvPr/>
        </p:nvSpPr>
        <p:spPr>
          <a:xfrm>
            <a:off x="9173817" y="2479813"/>
            <a:ext cx="546653" cy="78022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4D06A1C-E2B5-9F03-455E-3690B155959F}"/>
              </a:ext>
            </a:extLst>
          </p:cNvPr>
          <p:cNvCxnSpPr/>
          <p:nvPr/>
        </p:nvCxnSpPr>
        <p:spPr>
          <a:xfrm flipV="1">
            <a:off x="9819861" y="2345635"/>
            <a:ext cx="730526" cy="13417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ED7E0A5-38E8-16C3-AD98-EA17AE71729A}"/>
              </a:ext>
            </a:extLst>
          </p:cNvPr>
          <p:cNvSpPr txBox="1"/>
          <p:nvPr/>
        </p:nvSpPr>
        <p:spPr>
          <a:xfrm>
            <a:off x="10649778" y="1669595"/>
            <a:ext cx="1386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敏感度函数随尺寸变化在此处达到极点</a:t>
            </a:r>
          </a:p>
        </p:txBody>
      </p:sp>
    </p:spTree>
    <p:extLst>
      <p:ext uri="{BB962C8B-B14F-4D97-AF65-F5344CB8AC3E}">
        <p14:creationId xmlns:p14="http://schemas.microsoft.com/office/powerpoint/2010/main" val="4187478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值测试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F360EE-6429-553D-B1F6-129FF0275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22" y="2054902"/>
            <a:ext cx="11087181" cy="354332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9770EA-8465-B213-3234-12FD8C5CB842}"/>
              </a:ext>
            </a:extLst>
          </p:cNvPr>
          <p:cNvSpPr txBox="1"/>
          <p:nvPr/>
        </p:nvSpPr>
        <p:spPr>
          <a:xfrm>
            <a:off x="3269974" y="770283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相同灰度（线）和大小的缺陷，大小逐渐降低</a:t>
            </a:r>
          </a:p>
        </p:txBody>
      </p:sp>
    </p:spTree>
    <p:extLst>
      <p:ext uri="{BB962C8B-B14F-4D97-AF65-F5344CB8AC3E}">
        <p14:creationId xmlns:p14="http://schemas.microsoft.com/office/powerpoint/2010/main" val="3889255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值测试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3127323-6FF6-6C2E-680A-AF8545D874C1}"/>
              </a:ext>
            </a:extLst>
          </p:cNvPr>
          <p:cNvSpPr txBox="1"/>
          <p:nvPr/>
        </p:nvSpPr>
        <p:spPr>
          <a:xfrm>
            <a:off x="3394212" y="844148"/>
            <a:ext cx="4263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几乎不可见的缺陷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E5128B-1777-8ADD-23AE-42AD79320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753" y="1639957"/>
            <a:ext cx="9015560" cy="383790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A52D25D-9626-0D5B-DE78-5C3B54E3E656}"/>
              </a:ext>
            </a:extLst>
          </p:cNvPr>
          <p:cNvSpPr txBox="1"/>
          <p:nvPr/>
        </p:nvSpPr>
        <p:spPr>
          <a:xfrm>
            <a:off x="3637721" y="5719677"/>
            <a:ext cx="4124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再一次体现了灰度在公式中影响的不足</a:t>
            </a:r>
          </a:p>
        </p:txBody>
      </p:sp>
    </p:spTree>
    <p:extLst>
      <p:ext uri="{BB962C8B-B14F-4D97-AF65-F5344CB8AC3E}">
        <p14:creationId xmlns:p14="http://schemas.microsoft.com/office/powerpoint/2010/main" val="22816704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曲线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6B39A6-3859-0E00-B69A-C126BA3A3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48" y="1901679"/>
            <a:ext cx="5434052" cy="41243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B8C725-5C3D-388C-619B-A9FD1C9838C4}"/>
              </a:ext>
            </a:extLst>
          </p:cNvPr>
          <p:cNvSpPr txBox="1"/>
          <p:nvPr/>
        </p:nvSpPr>
        <p:spPr>
          <a:xfrm>
            <a:off x="1722782" y="1532347"/>
            <a:ext cx="4109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angle=30</a:t>
            </a:r>
            <a:r>
              <a:rPr lang="zh-CN" altLang="en-US" dirty="0"/>
              <a:t>，</a:t>
            </a:r>
            <a:r>
              <a:rPr lang="en-US" altLang="zh-CN" dirty="0"/>
              <a:t>luminance=100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B1AB05-9EBF-E881-F932-FFB433321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0662" y="1948449"/>
            <a:ext cx="5548353" cy="411006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DC7457-CC65-CFFC-F47D-C4A0F4DE451F}"/>
              </a:ext>
            </a:extLst>
          </p:cNvPr>
          <p:cNvSpPr txBox="1"/>
          <p:nvPr/>
        </p:nvSpPr>
        <p:spPr>
          <a:xfrm>
            <a:off x="7426855" y="1532347"/>
            <a:ext cx="3123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angle=30</a:t>
            </a:r>
            <a:r>
              <a:rPr lang="zh-CN" altLang="en-US" dirty="0"/>
              <a:t>，</a:t>
            </a:r>
            <a:r>
              <a:rPr lang="en-US" altLang="zh-CN" dirty="0"/>
              <a:t>luminance=200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E2FC68-0940-24B0-2F85-03A2EEBD5F05}"/>
              </a:ext>
            </a:extLst>
          </p:cNvPr>
          <p:cNvSpPr txBox="1"/>
          <p:nvPr/>
        </p:nvSpPr>
        <p:spPr>
          <a:xfrm>
            <a:off x="3777697" y="6174357"/>
            <a:ext cx="5223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在空间频率约为</a:t>
            </a:r>
            <a:r>
              <a:rPr lang="en-US" altLang="zh-CN" dirty="0"/>
              <a:t>5</a:t>
            </a:r>
            <a:r>
              <a:rPr lang="zh-CN" altLang="en-US" dirty="0"/>
              <a:t>时，敏感度达到最大值。</a:t>
            </a:r>
          </a:p>
        </p:txBody>
      </p:sp>
    </p:spTree>
    <p:extLst>
      <p:ext uri="{BB962C8B-B14F-4D97-AF65-F5344CB8AC3E}">
        <p14:creationId xmlns:p14="http://schemas.microsoft.com/office/powerpoint/2010/main" val="1874192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曲线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05A6C1C-1C06-8360-C044-2BC4038903F9}"/>
              </a:ext>
            </a:extLst>
          </p:cNvPr>
          <p:cNvSpPr/>
          <p:nvPr/>
        </p:nvSpPr>
        <p:spPr>
          <a:xfrm>
            <a:off x="3001619" y="1396448"/>
            <a:ext cx="8980004" cy="237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9FC425-406A-18CF-3218-66D9B1033588}"/>
              </a:ext>
            </a:extLst>
          </p:cNvPr>
          <p:cNvSpPr/>
          <p:nvPr/>
        </p:nvSpPr>
        <p:spPr>
          <a:xfrm>
            <a:off x="3121717" y="1396448"/>
            <a:ext cx="120097" cy="23754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8E03BC2-DFB2-68BF-8022-A022D70E8DB2}"/>
              </a:ext>
            </a:extLst>
          </p:cNvPr>
          <p:cNvSpPr/>
          <p:nvPr/>
        </p:nvSpPr>
        <p:spPr>
          <a:xfrm>
            <a:off x="3444739" y="1709531"/>
            <a:ext cx="120097" cy="20623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A82AF78-43AF-2A77-5C06-83B8DB0B0952}"/>
              </a:ext>
            </a:extLst>
          </p:cNvPr>
          <p:cNvSpPr/>
          <p:nvPr/>
        </p:nvSpPr>
        <p:spPr>
          <a:xfrm>
            <a:off x="3767761" y="2479813"/>
            <a:ext cx="120097" cy="12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B2CD054-7AB1-6F26-BDE3-85014F16D9FE}"/>
              </a:ext>
            </a:extLst>
          </p:cNvPr>
          <p:cNvSpPr/>
          <p:nvPr/>
        </p:nvSpPr>
        <p:spPr>
          <a:xfrm>
            <a:off x="3001619" y="4084983"/>
            <a:ext cx="8980004" cy="2375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ED0D585-2300-4BA0-2C4C-3609B5AB4F4B}"/>
              </a:ext>
            </a:extLst>
          </p:cNvPr>
          <p:cNvSpPr/>
          <p:nvPr/>
        </p:nvSpPr>
        <p:spPr>
          <a:xfrm>
            <a:off x="7251012" y="5023815"/>
            <a:ext cx="120097" cy="2261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EB0A15-37F0-15BD-E76F-0C12B68DDF3F}"/>
              </a:ext>
            </a:extLst>
          </p:cNvPr>
          <p:cNvSpPr txBox="1"/>
          <p:nvPr/>
        </p:nvSpPr>
        <p:spPr>
          <a:xfrm>
            <a:off x="378442" y="4750904"/>
            <a:ext cx="24384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右图空间频率为</a:t>
            </a:r>
            <a:r>
              <a:rPr lang="en-US" altLang="zh-CN" dirty="0"/>
              <a:t>5</a:t>
            </a:r>
            <a:r>
              <a:rPr lang="zh-CN" altLang="en-US" dirty="0"/>
              <a:t>的缺陷，在相同亮度下并不是最显眼的</a:t>
            </a:r>
          </a:p>
        </p:txBody>
      </p:sp>
    </p:spTree>
    <p:extLst>
      <p:ext uri="{BB962C8B-B14F-4D97-AF65-F5344CB8AC3E}">
        <p14:creationId xmlns:p14="http://schemas.microsoft.com/office/powerpoint/2010/main" val="3674953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曲线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8B9D35-F369-E804-58FD-1A7B8265C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513" y="1449448"/>
            <a:ext cx="3961813" cy="394815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4D3D7F2-A0A1-64FD-E508-2A6C91E68125}"/>
              </a:ext>
            </a:extLst>
          </p:cNvPr>
          <p:cNvSpPr/>
          <p:nvPr/>
        </p:nvSpPr>
        <p:spPr>
          <a:xfrm>
            <a:off x="7171083" y="1449448"/>
            <a:ext cx="4323521" cy="40866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43EB1B7-52F9-B828-D0B4-E426DC2BE9F4}"/>
              </a:ext>
            </a:extLst>
          </p:cNvPr>
          <p:cNvSpPr/>
          <p:nvPr/>
        </p:nvSpPr>
        <p:spPr>
          <a:xfrm>
            <a:off x="8333961" y="4109831"/>
            <a:ext cx="487018" cy="536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2DC7BA1F-DB01-7F6D-3B2F-FCEA8370CE73}"/>
              </a:ext>
            </a:extLst>
          </p:cNvPr>
          <p:cNvCxnSpPr>
            <a:cxnSpLocks/>
          </p:cNvCxnSpPr>
          <p:nvPr/>
        </p:nvCxnSpPr>
        <p:spPr>
          <a:xfrm>
            <a:off x="5004352" y="3429000"/>
            <a:ext cx="1903344" cy="0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FCD8AA9-DF08-5900-2291-DA1CB8297250}"/>
              </a:ext>
            </a:extLst>
          </p:cNvPr>
          <p:cNvSpPr txBox="1"/>
          <p:nvPr/>
        </p:nvSpPr>
        <p:spPr>
          <a:xfrm>
            <a:off x="1018761" y="5814391"/>
            <a:ext cx="424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空间频率 </a:t>
            </a:r>
            <a:r>
              <a:rPr lang="en-US" altLang="zh-CN" dirty="0"/>
              <a:t>= </a:t>
            </a:r>
            <a:r>
              <a:rPr lang="zh-CN" altLang="en-US" dirty="0"/>
              <a:t>一度视野中的光栅周期数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29B80A6-750F-5C40-F133-18704D1A631F}"/>
              </a:ext>
            </a:extLst>
          </p:cNvPr>
          <p:cNvSpPr txBox="1"/>
          <p:nvPr/>
        </p:nvSpPr>
        <p:spPr>
          <a:xfrm>
            <a:off x="8706679" y="5814391"/>
            <a:ext cx="2242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空间频率 </a:t>
            </a:r>
            <a:r>
              <a:rPr lang="en-US" altLang="zh-CN" dirty="0"/>
              <a:t>= </a:t>
            </a:r>
            <a:r>
              <a:rPr lang="zh-CN" altLang="en-US" dirty="0"/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868177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曲线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A91932-5453-36F2-EC44-18EC96314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2" y="1620684"/>
            <a:ext cx="5600741" cy="41434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47397F3-F8A4-490E-35EE-5AF8972D4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9973" y="1692374"/>
            <a:ext cx="5540433" cy="4143405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ED4BFCB-5F34-0FCD-1B4F-DE4C665D3612}"/>
              </a:ext>
            </a:extLst>
          </p:cNvPr>
          <p:cNvCxnSpPr/>
          <p:nvPr/>
        </p:nvCxnSpPr>
        <p:spPr>
          <a:xfrm flipV="1">
            <a:off x="1992796" y="2872409"/>
            <a:ext cx="0" cy="251460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075269A-0333-C2FF-1AB3-9D18BDDD837E}"/>
              </a:ext>
            </a:extLst>
          </p:cNvPr>
          <p:cNvCxnSpPr>
            <a:cxnSpLocks/>
          </p:cNvCxnSpPr>
          <p:nvPr/>
        </p:nvCxnSpPr>
        <p:spPr>
          <a:xfrm flipV="1">
            <a:off x="2875722" y="2504661"/>
            <a:ext cx="0" cy="2882348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D4A08BF-DEA4-60B0-C690-864A939ABC49}"/>
              </a:ext>
            </a:extLst>
          </p:cNvPr>
          <p:cNvSpPr txBox="1"/>
          <p:nvPr/>
        </p:nvSpPr>
        <p:spPr>
          <a:xfrm>
            <a:off x="1237422" y="5953539"/>
            <a:ext cx="8890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之前的样本中，灰度值一般分布在</a:t>
            </a:r>
            <a:r>
              <a:rPr lang="en-US" altLang="zh-CN" dirty="0"/>
              <a:t>100-200</a:t>
            </a:r>
            <a:r>
              <a:rPr lang="zh-CN" altLang="en-US" dirty="0"/>
              <a:t>之间，从曲线可见在这个区间内曲线较为平缓。但是若缩放到</a:t>
            </a:r>
            <a:r>
              <a:rPr lang="en-US" altLang="zh-CN" dirty="0"/>
              <a:t>0-255</a:t>
            </a:r>
            <a:r>
              <a:rPr lang="zh-CN" altLang="en-US" dirty="0"/>
              <a:t>，也会导致低对比缺陷敏感度过低（可能比亮区背景更低）</a:t>
            </a:r>
          </a:p>
        </p:txBody>
      </p:sp>
    </p:spTree>
    <p:extLst>
      <p:ext uri="{BB962C8B-B14F-4D97-AF65-F5344CB8AC3E}">
        <p14:creationId xmlns:p14="http://schemas.microsoft.com/office/powerpoint/2010/main" val="3489400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曲线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8BD66FB-9CA4-FC14-2197-E52078456347}"/>
              </a:ext>
            </a:extLst>
          </p:cNvPr>
          <p:cNvSpPr txBox="1"/>
          <p:nvPr/>
        </p:nvSpPr>
        <p:spPr>
          <a:xfrm>
            <a:off x="859735" y="1893405"/>
            <a:ext cx="57746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考虑将公式中的</a:t>
            </a:r>
            <a:r>
              <a:rPr lang="en-US" altLang="zh-CN" dirty="0"/>
              <a:t>L</a:t>
            </a:r>
            <a:r>
              <a:rPr lang="zh-CN" altLang="en-US" dirty="0"/>
              <a:t>改写为局部对比度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zh-CN" dirty="0">
                <a:sym typeface="Wingdings" panose="05000000000000000000" pitchFamily="2" charset="2"/>
              </a:rPr>
              <a:t></a:t>
            </a:r>
            <a:r>
              <a:rPr lang="zh-CN" altLang="en-US" dirty="0">
                <a:sym typeface="Wingdings" panose="05000000000000000000" pitchFamily="2" charset="2"/>
              </a:rPr>
              <a:t>局部对比度定义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en-US" altLang="zh-CN" dirty="0">
                <a:sym typeface="Wingdings" panose="05000000000000000000" pitchFamily="2" charset="2"/>
              </a:rPr>
              <a:t>	</a:t>
            </a:r>
            <a:r>
              <a:rPr lang="zh-CN" altLang="zh-CN" dirty="0">
                <a:sym typeface="Wingdings" panose="05000000000000000000" pitchFamily="2" charset="2"/>
              </a:rPr>
              <a:t></a:t>
            </a:r>
            <a:r>
              <a:rPr lang="zh-CN" altLang="en-US" dirty="0">
                <a:sym typeface="Wingdings" panose="05000000000000000000" pitchFamily="2" charset="2"/>
              </a:rPr>
              <a:t>开展测定实验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6676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iSHEJI-1">
            <a:extLst>
              <a:ext uri="{FF2B5EF4-FFF2-40B4-BE49-F238E27FC236}">
                <a16:creationId xmlns:a16="http://schemas.microsoft.com/office/drawing/2014/main" id="{EE0C8FCC-8911-8E6E-837E-970DFFF32598}"/>
              </a:ext>
            </a:extLst>
          </p:cNvPr>
          <p:cNvSpPr/>
          <p:nvPr/>
        </p:nvSpPr>
        <p:spPr>
          <a:xfrm>
            <a:off x="0" y="1258827"/>
            <a:ext cx="4977114" cy="1285043"/>
          </a:xfrm>
          <a:prstGeom prst="rect">
            <a:avLst/>
          </a:prstGeom>
          <a:solidFill>
            <a:schemeClr val="accent1"/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6" name="iSHEJI-3">
            <a:extLst>
              <a:ext uri="{FF2B5EF4-FFF2-40B4-BE49-F238E27FC236}">
                <a16:creationId xmlns:a16="http://schemas.microsoft.com/office/drawing/2014/main" id="{DF66CA8B-5DCB-8A4F-CEF6-FBB73244FA73}"/>
              </a:ext>
            </a:extLst>
          </p:cNvPr>
          <p:cNvSpPr/>
          <p:nvPr/>
        </p:nvSpPr>
        <p:spPr>
          <a:xfrm>
            <a:off x="2549035" y="1450606"/>
            <a:ext cx="2042752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atalogue</a:t>
            </a: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0" name="iSHEJI-4">
            <a:extLst>
              <a:ext uri="{FF2B5EF4-FFF2-40B4-BE49-F238E27FC236}">
                <a16:creationId xmlns:a16="http://schemas.microsoft.com/office/drawing/2014/main" id="{3B7EC32D-ACAA-DF6B-0EE5-32A965318B9F}"/>
              </a:ext>
            </a:extLst>
          </p:cNvPr>
          <p:cNvSpPr/>
          <p:nvPr/>
        </p:nvSpPr>
        <p:spPr>
          <a:xfrm>
            <a:off x="6283279" y="1522574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1.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1" name="iSHEJI-5">
            <a:extLst>
              <a:ext uri="{FF2B5EF4-FFF2-40B4-BE49-F238E27FC236}">
                <a16:creationId xmlns:a16="http://schemas.microsoft.com/office/drawing/2014/main" id="{5DEE502C-1DA1-1416-074E-B17D30CE729C}"/>
              </a:ext>
            </a:extLst>
          </p:cNvPr>
          <p:cNvSpPr txBox="1"/>
          <p:nvPr/>
        </p:nvSpPr>
        <p:spPr>
          <a:xfrm>
            <a:off x="6774556" y="1573717"/>
            <a:ext cx="198003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回顾</a:t>
            </a:r>
          </a:p>
        </p:txBody>
      </p:sp>
      <p:sp>
        <p:nvSpPr>
          <p:cNvPr id="23" name="iSHEJI-7">
            <a:extLst>
              <a:ext uri="{FF2B5EF4-FFF2-40B4-BE49-F238E27FC236}">
                <a16:creationId xmlns:a16="http://schemas.microsoft.com/office/drawing/2014/main" id="{5421CFED-66F3-9A9E-86AB-8BABA71D46B5}"/>
              </a:ext>
            </a:extLst>
          </p:cNvPr>
          <p:cNvSpPr txBox="1"/>
          <p:nvPr/>
        </p:nvSpPr>
        <p:spPr>
          <a:xfrm>
            <a:off x="6774556" y="2437505"/>
            <a:ext cx="31049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细致包络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5" name="iSHEJI-9">
            <a:extLst>
              <a:ext uri="{FF2B5EF4-FFF2-40B4-BE49-F238E27FC236}">
                <a16:creationId xmlns:a16="http://schemas.microsoft.com/office/drawing/2014/main" id="{8CE002D3-02F0-20E5-9659-90825A8A85A0}"/>
              </a:ext>
            </a:extLst>
          </p:cNvPr>
          <p:cNvSpPr/>
          <p:nvPr/>
        </p:nvSpPr>
        <p:spPr>
          <a:xfrm>
            <a:off x="6300662" y="2375950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2.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6" name="iSHEJI-10">
            <a:extLst>
              <a:ext uri="{FF2B5EF4-FFF2-40B4-BE49-F238E27FC236}">
                <a16:creationId xmlns:a16="http://schemas.microsoft.com/office/drawing/2014/main" id="{56D90271-3AB7-7EB9-BF7C-79C7145CA709}"/>
              </a:ext>
            </a:extLst>
          </p:cNvPr>
          <p:cNvSpPr txBox="1"/>
          <p:nvPr/>
        </p:nvSpPr>
        <p:spPr>
          <a:xfrm>
            <a:off x="6774556" y="3424404"/>
            <a:ext cx="345690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CSF</a:t>
            </a:r>
            <a:r>
              <a:rPr lang="zh-CN" altLang="en-US" sz="2400" b="1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值测试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28" name="iSHEJI-12">
            <a:extLst>
              <a:ext uri="{FF2B5EF4-FFF2-40B4-BE49-F238E27FC236}">
                <a16:creationId xmlns:a16="http://schemas.microsoft.com/office/drawing/2014/main" id="{B9C881B6-F231-7D9B-7744-78001C670756}"/>
              </a:ext>
            </a:extLst>
          </p:cNvPr>
          <p:cNvSpPr/>
          <p:nvPr/>
        </p:nvSpPr>
        <p:spPr>
          <a:xfrm>
            <a:off x="6286361" y="3363789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3.</a:t>
            </a: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 panose="00020600040101010101" pitchFamily="18" charset="-122"/>
              <a:cs typeface="阿里巴巴普惠体 2.0 95 ExtraBold" panose="00020600040101010101" pitchFamily="18" charset="-122"/>
            </a:endParaRPr>
          </a:p>
        </p:txBody>
      </p:sp>
      <p:sp>
        <p:nvSpPr>
          <p:cNvPr id="32" name="iSHEJI-16">
            <a:extLst>
              <a:ext uri="{FF2B5EF4-FFF2-40B4-BE49-F238E27FC236}">
                <a16:creationId xmlns:a16="http://schemas.microsoft.com/office/drawing/2014/main" id="{FD325BB2-7D2F-2CA7-3B72-819899B9A371}"/>
              </a:ext>
            </a:extLst>
          </p:cNvPr>
          <p:cNvSpPr/>
          <p:nvPr/>
        </p:nvSpPr>
        <p:spPr>
          <a:xfrm>
            <a:off x="3172784" y="1817503"/>
            <a:ext cx="1419003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 panose="00020600040101010101" pitchFamily="18" charset="-122"/>
                <a:cs typeface="阿里巴巴普惠体 2.0 95 ExtraBold" panose="00020600040101010101" pitchFamily="18" charset="-122"/>
              </a:rPr>
              <a:t>目录</a:t>
            </a:r>
          </a:p>
        </p:txBody>
      </p:sp>
      <p:sp>
        <p:nvSpPr>
          <p:cNvPr id="2" name="iSHEJI-10">
            <a:extLst>
              <a:ext uri="{FF2B5EF4-FFF2-40B4-BE49-F238E27FC236}">
                <a16:creationId xmlns:a16="http://schemas.microsoft.com/office/drawing/2014/main" id="{40F6DEA7-3E67-2942-D5EC-B4D25D9B40F2}"/>
              </a:ext>
            </a:extLst>
          </p:cNvPr>
          <p:cNvSpPr txBox="1"/>
          <p:nvPr/>
        </p:nvSpPr>
        <p:spPr>
          <a:xfrm>
            <a:off x="6757172" y="4409422"/>
            <a:ext cx="3296257" cy="3693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总结</a:t>
            </a:r>
          </a:p>
        </p:txBody>
      </p:sp>
      <p:sp>
        <p:nvSpPr>
          <p:cNvPr id="3" name="iSHEJI-12">
            <a:extLst>
              <a:ext uri="{FF2B5EF4-FFF2-40B4-BE49-F238E27FC236}">
                <a16:creationId xmlns:a16="http://schemas.microsoft.com/office/drawing/2014/main" id="{0EE7D7D6-93C7-74C4-E24E-7D9C5A3EBE5D}"/>
              </a:ext>
            </a:extLst>
          </p:cNvPr>
          <p:cNvSpPr/>
          <p:nvPr/>
        </p:nvSpPr>
        <p:spPr>
          <a:xfrm>
            <a:off x="6283279" y="4347866"/>
            <a:ext cx="382699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4.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3F3F3F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733B4F32-8737-0E76-3395-3EFB9A081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3FF6916-6B6C-8050-2757-8DDAECA6E503}"/>
              </a:ext>
            </a:extLst>
          </p:cNvPr>
          <p:cNvCxnSpPr>
            <a:cxnSpLocks/>
          </p:cNvCxnSpPr>
          <p:nvPr/>
        </p:nvCxnSpPr>
        <p:spPr>
          <a:xfrm>
            <a:off x="6096000" y="1321904"/>
            <a:ext cx="0" cy="3742083"/>
          </a:xfrm>
          <a:prstGeom prst="line">
            <a:avLst/>
          </a:prstGeom>
          <a:ln w="635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1582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53440" y="507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04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0" y="3159815"/>
            <a:ext cx="26040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总结</a:t>
            </a: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14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0809447-7015-2E7B-0652-2FD2C4DE76E1}"/>
              </a:ext>
            </a:extLst>
          </p:cNvPr>
          <p:cNvSpPr txBox="1"/>
          <p:nvPr/>
        </p:nvSpPr>
        <p:spPr>
          <a:xfrm>
            <a:off x="1013792" y="1828800"/>
            <a:ext cx="907939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ym typeface="Wingdings" panose="05000000000000000000" pitchFamily="2" charset="2"/>
              </a:rPr>
              <a:t>空间频率的极值分布不合理，需要重新设计缺陷的空间频率定义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>
                <a:sym typeface="Wingdings" panose="05000000000000000000" pitchFamily="2" charset="2"/>
              </a:rPr>
              <a:t>不同于</a:t>
            </a:r>
            <a:r>
              <a:rPr lang="en-US" altLang="zh-CN" dirty="0">
                <a:sym typeface="Wingdings" panose="05000000000000000000" pitchFamily="2" charset="2"/>
              </a:rPr>
              <a:t>CSF</a:t>
            </a:r>
            <a:r>
              <a:rPr lang="zh-CN" altLang="en-US" dirty="0">
                <a:sym typeface="Wingdings" panose="05000000000000000000" pitchFamily="2" charset="2"/>
              </a:rPr>
              <a:t>曲线测定的环境，实际图像的明暗不均且灰度分布有局限，应将公式中的流明</a:t>
            </a:r>
            <a:r>
              <a:rPr lang="en-US" altLang="zh-CN" dirty="0">
                <a:sym typeface="Wingdings" panose="05000000000000000000" pitchFamily="2" charset="2"/>
              </a:rPr>
              <a:t>L</a:t>
            </a:r>
            <a:r>
              <a:rPr lang="zh-CN" altLang="en-US" dirty="0">
                <a:sym typeface="Wingdings" panose="05000000000000000000" pitchFamily="2" charset="2"/>
              </a:rPr>
              <a:t>改写为局部对比度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>
                <a:sym typeface="Wingdings" panose="05000000000000000000" pitchFamily="2" charset="2"/>
              </a:rPr>
              <a:t>阅读文献，学习</a:t>
            </a:r>
            <a:r>
              <a:rPr lang="en-US" altLang="zh-CN" dirty="0">
                <a:sym typeface="Wingdings" panose="05000000000000000000" pitchFamily="2" charset="2"/>
              </a:rPr>
              <a:t>CSF</a:t>
            </a:r>
            <a:r>
              <a:rPr lang="zh-CN" altLang="en-US" dirty="0">
                <a:sym typeface="Wingdings" panose="05000000000000000000" pitchFamily="2" charset="2"/>
              </a:rPr>
              <a:t>测定方法和改写实例</a:t>
            </a:r>
            <a:endParaRPr lang="en-US" altLang="zh-CN" dirty="0">
              <a:sym typeface="Wingdings" panose="05000000000000000000" pitchFamily="2" charset="2"/>
            </a:endParaRPr>
          </a:p>
          <a:p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zh-CN" dirty="0">
                <a:sym typeface="Wingdings" panose="05000000000000000000" pitchFamily="2" charset="2"/>
              </a:rPr>
              <a:t></a:t>
            </a:r>
            <a:r>
              <a:rPr lang="zh-CN" altLang="en-US" dirty="0">
                <a:sym typeface="Wingdings" panose="05000000000000000000" pitchFamily="2" charset="2"/>
              </a:rPr>
              <a:t>仿照</a:t>
            </a:r>
            <a:r>
              <a:rPr lang="en-US" altLang="zh-CN" dirty="0">
                <a:sym typeface="Wingdings" panose="05000000000000000000" pitchFamily="2" charset="2"/>
              </a:rPr>
              <a:t>CSF</a:t>
            </a:r>
            <a:r>
              <a:rPr lang="zh-CN" altLang="en-US" dirty="0">
                <a:sym typeface="Wingdings" panose="05000000000000000000" pitchFamily="2" charset="2"/>
              </a:rPr>
              <a:t>测定实验，开展</a:t>
            </a:r>
            <a:r>
              <a:rPr lang="en-US" altLang="zh-CN" dirty="0">
                <a:sym typeface="Wingdings" panose="05000000000000000000" pitchFamily="2" charset="2"/>
              </a:rPr>
              <a:t>2AFC</a:t>
            </a:r>
            <a:r>
              <a:rPr lang="zh-CN" altLang="en-US" dirty="0">
                <a:sym typeface="Wingdings" panose="05000000000000000000" pitchFamily="2" charset="2"/>
              </a:rPr>
              <a:t>实验（</a:t>
            </a:r>
            <a:r>
              <a:rPr lang="en-US" altLang="zh-CN" dirty="0">
                <a:sym typeface="Wingdings" panose="05000000000000000000" pitchFamily="2" charset="2"/>
              </a:rPr>
              <a:t>Two-Alternative Forced Choice Experiment</a:t>
            </a:r>
            <a:r>
              <a:rPr lang="zh-CN" altLang="en-US" dirty="0">
                <a:sym typeface="Wingdings" panose="05000000000000000000" pitchFamily="2" charset="2"/>
              </a:rPr>
              <a:t>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2104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&amp;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改进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986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&amp;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改进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0780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&amp;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改进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4827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&amp;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改进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362AB8-9A7C-C972-A973-2667AEAC81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898" y="2314777"/>
            <a:ext cx="861333" cy="94967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CE9A79-F5D2-6A7F-F7AC-8AF9FAFCC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0136" y="2324138"/>
            <a:ext cx="791397" cy="9496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B2152E5-6607-FB16-0D2A-8FAE1D0D79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1438" y="2324140"/>
            <a:ext cx="892692" cy="94967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A692FB-77F0-FB8E-912F-3FE76E4599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558" y="2243273"/>
            <a:ext cx="895922" cy="9496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DDDFA0-B505-118F-736F-3FC8AE9262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5789" y="2243273"/>
            <a:ext cx="1068386" cy="94967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1CFFDBB-94C5-637B-F292-B49B582D88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3999" y="2257554"/>
            <a:ext cx="897511" cy="9460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2FEF3E4-D7E8-AF42-63CC-C2E7694EDB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6799" y="4826787"/>
            <a:ext cx="861333" cy="104161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B3D6C00-69AD-7BA4-013C-C27852E7F6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8038" y="4800862"/>
            <a:ext cx="789222" cy="77607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05425D8-B9C4-5EAB-6CE2-F1EA599C808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9338" y="4797631"/>
            <a:ext cx="892693" cy="75174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2FC5DAD-C68E-EE68-4E1B-75DE418C324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12458" y="4743678"/>
            <a:ext cx="892693" cy="954258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E115A7F5-A8E4-E007-58B7-5F83958580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3690" y="4756555"/>
            <a:ext cx="1068386" cy="105115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832EB876-C62C-E42B-9C26-12F3FB6419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803505" y="4756555"/>
            <a:ext cx="882491" cy="1008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25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&amp;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改进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A5EB17-3646-8991-AA49-D28AB67A7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" y="1633603"/>
            <a:ext cx="3238380" cy="12815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A8AE3A-CF2F-1400-4EEA-75511102D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67773"/>
            <a:ext cx="2957203" cy="11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01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&amp;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改进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DE59FA-324B-AD26-DD09-73B5D1331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577" y="2390362"/>
            <a:ext cx="828535" cy="7129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BA06C4-201D-199E-A87C-5F37321D3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3655" y="2452684"/>
            <a:ext cx="721105" cy="65060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531DD4-7801-F33B-B82E-80CEB5A3B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0165" y="2957104"/>
            <a:ext cx="123826" cy="1333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E43E1D6-9E3E-C9F3-8F08-C129CED08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9532" y="2860964"/>
            <a:ext cx="198990" cy="1989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9D4CDD3-E7F7-C17A-C916-BA036C106D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3129" y="2796933"/>
            <a:ext cx="283938" cy="3063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FC1896C-5E67-A0E4-D9C6-A6F9A4D70B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00303" y="2586603"/>
            <a:ext cx="550295" cy="5380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C3406EB-169C-03FE-B124-C92E8931261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23335" y="2659324"/>
            <a:ext cx="410667" cy="44396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9B1F1F8-6B4E-B0C4-AB8F-78847DB177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24023" y="2699344"/>
            <a:ext cx="410666" cy="39111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31141D0-EAC1-5FB5-FD32-6E7BB4F7CA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99552" y="2837968"/>
            <a:ext cx="198990" cy="26532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82FD898-3A21-DA5E-4A8B-062177AEED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41880" y="2825135"/>
            <a:ext cx="214314" cy="24765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45C693F-9465-662A-CCB4-18D572D6B76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84824" y="2891465"/>
            <a:ext cx="173036" cy="198990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AD7DC77-AF8E-FE49-E857-714A34F56A9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4171" b="23210"/>
          <a:stretch/>
        </p:blipFill>
        <p:spPr>
          <a:xfrm flipV="1">
            <a:off x="7439157" y="4822475"/>
            <a:ext cx="202241" cy="22766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5F800BA-B298-7D23-51D1-02D3805447E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94781" y="4487318"/>
            <a:ext cx="668667" cy="565796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29E257E7-479E-CD17-7866-424218FE2C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53069" y="4662004"/>
            <a:ext cx="367407" cy="39111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6E41D9CA-D6A3-EE0B-94A8-F8880A79DED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flipH="1" flipV="1">
            <a:off x="8068538" y="4857559"/>
            <a:ext cx="131769" cy="19258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1F18AD2-669E-47C3-D89A-EFC00B81308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62205" y="4702438"/>
            <a:ext cx="322835" cy="331559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62919029-B1DA-A7CA-6EF7-A8BBC78360D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59577" y="4269474"/>
            <a:ext cx="792647" cy="78364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4C35D55E-3551-9A31-741E-BF983AE7D0B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583655" y="4361176"/>
            <a:ext cx="668667" cy="70894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15DB5591-66F1-F780-9DD3-9A27DBA53BA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882515" y="4537020"/>
            <a:ext cx="451487" cy="50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80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&amp;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改进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CA514C-4DF6-FA7E-31E9-155029E1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949" y="1977047"/>
            <a:ext cx="571812" cy="11167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5BA8D9B-857D-53F3-AD71-2BDA27E7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278" y="2146254"/>
            <a:ext cx="489815" cy="9475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84C674-6E53-A3FB-AD7E-2886563767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4299" y="2263221"/>
            <a:ext cx="296622" cy="8305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02781D-A40B-0417-8965-3BD5626EC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8127" y="2394865"/>
            <a:ext cx="201994" cy="69889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2894E99-4033-D0FD-569A-240CE05AAA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327" y="2550629"/>
            <a:ext cx="542929" cy="5381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C2DF14C-CA5F-21F6-95D2-84BA63F34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7462" y="2708000"/>
            <a:ext cx="385765" cy="38576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D1AEA6F-B396-76D0-894A-510D3B311D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9949" y="3760616"/>
            <a:ext cx="1471623" cy="552454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CE0B3F2-82AD-1741-601D-4B79C7D2D7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41510" y="3841268"/>
            <a:ext cx="1256783" cy="47180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9906382-97E5-06F7-434F-743236BFBB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7397" y="3920595"/>
            <a:ext cx="1045474" cy="3924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B196146A-C4D5-0191-D0B3-880DEEBBEDE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1975" y="3996504"/>
            <a:ext cx="1420685" cy="316566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07A086CE-77E8-4627-8D74-526DB5A3BDB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30188" y="4063318"/>
            <a:ext cx="642262" cy="24975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2AC2739-53C6-F4F6-1E16-7E26DBFE52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5308" y="2907819"/>
            <a:ext cx="647705" cy="18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99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总结</a:t>
            </a:r>
            <a:r>
              <a:rPr lang="en-US" altLang="zh-CN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&amp;</a:t>
            </a: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改进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4EECEC-6A34-AAA9-D09B-51ADB3A71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946" y="2042492"/>
            <a:ext cx="6173735" cy="15786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004318-2875-EB1D-E1B9-FCBE2333A9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189" y="3901108"/>
            <a:ext cx="7561071" cy="236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13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53440" y="507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01</a:t>
            </a:r>
            <a:endParaRPr kumimoji="0" lang="zh-CN" altLang="en-US" sz="6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0" y="3159815"/>
            <a:ext cx="26040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回顾</a:t>
            </a: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573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1" y="310655"/>
            <a:ext cx="1923222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0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回顾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7CB9C22-7F82-5A05-9E5D-76AC9E255FC8}"/>
              </a:ext>
            </a:extLst>
          </p:cNvPr>
          <p:cNvSpPr txBox="1"/>
          <p:nvPr/>
        </p:nvSpPr>
        <p:spPr>
          <a:xfrm>
            <a:off x="2580033" y="2081562"/>
            <a:ext cx="703193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【1】</a:t>
            </a:r>
            <a:r>
              <a:rPr lang="zh-CN" altLang="en-US" dirty="0"/>
              <a:t>更加科学，系统化的实验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怎么样测试更加科学？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样本板与分类测试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【2】</a:t>
            </a:r>
            <a:r>
              <a:rPr lang="zh-CN" altLang="en-US" dirty="0"/>
              <a:t>关于分割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细致包络</a:t>
            </a:r>
            <a:endParaRPr lang="en-US" altLang="zh-CN" dirty="0"/>
          </a:p>
          <a:p>
            <a:r>
              <a:rPr lang="zh-CN" altLang="en-US" dirty="0"/>
              <a:t>	优先做分割，这样才知道哪个区域分割对了或错了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【3】</a:t>
            </a:r>
            <a:r>
              <a:rPr lang="zh-CN" altLang="en-US" dirty="0"/>
              <a:t>关于分析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发现更普适化的规律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尝试修改公式：描述极限情况，怎么算是和人的对标</a:t>
            </a:r>
          </a:p>
        </p:txBody>
      </p:sp>
    </p:spTree>
    <p:extLst>
      <p:ext uri="{BB962C8B-B14F-4D97-AF65-F5344CB8AC3E}">
        <p14:creationId xmlns:p14="http://schemas.microsoft.com/office/powerpoint/2010/main" val="25381630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53440" y="507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02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0" y="3182778"/>
            <a:ext cx="26040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细致包络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91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细致包络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9B014A-B9B9-100A-77E6-5DA86C873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829" y="977510"/>
            <a:ext cx="7537098" cy="552573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CB11499-077D-B5FF-85F0-5928682C4799}"/>
              </a:ext>
            </a:extLst>
          </p:cNvPr>
          <p:cNvSpPr txBox="1"/>
          <p:nvPr/>
        </p:nvSpPr>
        <p:spPr>
          <a:xfrm>
            <a:off x="392145" y="3047878"/>
            <a:ext cx="30711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描绘出聚类之后的边缘像素（与四周</a:t>
            </a:r>
            <a:r>
              <a:rPr lang="en-US" altLang="zh-CN" sz="2800" dirty="0"/>
              <a:t>labels</a:t>
            </a:r>
            <a:r>
              <a:rPr lang="zh-CN" altLang="en-US" sz="2800" dirty="0"/>
              <a:t>存在不同）</a:t>
            </a:r>
          </a:p>
        </p:txBody>
      </p:sp>
    </p:spTree>
    <p:extLst>
      <p:ext uri="{BB962C8B-B14F-4D97-AF65-F5344CB8AC3E}">
        <p14:creationId xmlns:p14="http://schemas.microsoft.com/office/powerpoint/2010/main" val="211409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spc="0" dirty="0">
                <a:solidFill>
                  <a:srgbClr val="000000"/>
                </a:solidFill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细致包络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45 Light" panose="00020600040101010101" pitchFamily="18" charset="-122"/>
              <a:ea typeface="阿里巴巴普惠体 2.0 45 Light" panose="00020600040101010101" pitchFamily="18" charset="-122"/>
              <a:cs typeface="阿里巴巴普惠体 2.0 45 Light" panose="00020600040101010101" pitchFamily="18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A809C6-30C2-F344-FE08-1B5443898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8943" y="881125"/>
            <a:ext cx="7611322" cy="557093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1498F50-BDC6-8970-EDCD-F2877897480A}"/>
              </a:ext>
            </a:extLst>
          </p:cNvPr>
          <p:cNvSpPr txBox="1"/>
          <p:nvPr/>
        </p:nvSpPr>
        <p:spPr>
          <a:xfrm>
            <a:off x="364435" y="2951946"/>
            <a:ext cx="2514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实现较为准确的边缘包络</a:t>
            </a:r>
          </a:p>
        </p:txBody>
      </p:sp>
    </p:spTree>
    <p:extLst>
      <p:ext uri="{BB962C8B-B14F-4D97-AF65-F5344CB8AC3E}">
        <p14:creationId xmlns:p14="http://schemas.microsoft.com/office/powerpoint/2010/main" val="29891761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SHEJI-1">
            <a:extLst>
              <a:ext uri="{FF2B5EF4-FFF2-40B4-BE49-F238E27FC236}">
                <a16:creationId xmlns:a16="http://schemas.microsoft.com/office/drawing/2014/main" id="{8A1B0082-892C-F658-30F1-4C256019B2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2" name="iSHEJI-2">
            <a:extLst>
              <a:ext uri="{FF2B5EF4-FFF2-40B4-BE49-F238E27FC236}">
                <a16:creationId xmlns:a16="http://schemas.microsoft.com/office/drawing/2014/main" id="{AA303818-4174-138A-8810-734AEA6E2D2C}"/>
              </a:ext>
            </a:extLst>
          </p:cNvPr>
          <p:cNvSpPr/>
          <p:nvPr/>
        </p:nvSpPr>
        <p:spPr>
          <a:xfrm>
            <a:off x="853440" y="507"/>
            <a:ext cx="4328160" cy="6858000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10" name="iSHEJI-4">
            <a:extLst>
              <a:ext uri="{FF2B5EF4-FFF2-40B4-BE49-F238E27FC236}">
                <a16:creationId xmlns:a16="http://schemas.microsoft.com/office/drawing/2014/main" id="{275302F8-F9FB-E6B2-7A30-EB2693FD518F}"/>
              </a:ext>
            </a:extLst>
          </p:cNvPr>
          <p:cNvSpPr/>
          <p:nvPr/>
        </p:nvSpPr>
        <p:spPr>
          <a:xfrm>
            <a:off x="1582420" y="2142131"/>
            <a:ext cx="1185328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03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sp>
        <p:nvSpPr>
          <p:cNvPr id="16" name="iSHEJI-5">
            <a:extLst>
              <a:ext uri="{FF2B5EF4-FFF2-40B4-BE49-F238E27FC236}">
                <a16:creationId xmlns:a16="http://schemas.microsoft.com/office/drawing/2014/main" id="{729B8182-04E7-915E-7E70-43B1852CA811}"/>
              </a:ext>
            </a:extLst>
          </p:cNvPr>
          <p:cNvSpPr txBox="1"/>
          <p:nvPr/>
        </p:nvSpPr>
        <p:spPr>
          <a:xfrm>
            <a:off x="1582420" y="3159815"/>
            <a:ext cx="2604039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CSF</a:t>
            </a:r>
            <a:r>
              <a:rPr lang="zh-CN" altLang="en-US" spc="0" dirty="0">
                <a:solidFill>
                  <a:srgbClr val="000000"/>
                </a:solidFill>
                <a:latin typeface="阿里巴巴普惠体 2.0 95 ExtraBold" panose="00020600040101010101" pitchFamily="18" charset="-122"/>
                <a:ea typeface="阿里巴巴普惠体 2.0 95 ExtraBold"/>
                <a:cs typeface="阿里巴巴普惠体 2.0 95 ExtraBold" panose="00020600040101010101" pitchFamily="18" charset="-122"/>
              </a:rPr>
              <a:t>值测试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阿里巴巴普惠体 2.0 95 ExtraBold" panose="00020600040101010101" pitchFamily="18" charset="-122"/>
              <a:ea typeface="阿里巴巴普惠体 2.0 95 ExtraBold"/>
              <a:cs typeface="阿里巴巴普惠体 2.0 95 ExtraBold" panose="00020600040101010101" pitchFamily="18" charset="-122"/>
            </a:endParaRPr>
          </a:p>
        </p:txBody>
      </p:sp>
      <p:pic>
        <p:nvPicPr>
          <p:cNvPr id="4" name="图片 4" descr="图片包含 文本&#10;&#10;已自动生成说明">
            <a:extLst>
              <a:ext uri="{FF2B5EF4-FFF2-40B4-BE49-F238E27FC236}">
                <a16:creationId xmlns:a16="http://schemas.microsoft.com/office/drawing/2014/main" id="{F8094CB4-AA27-DE45-BE26-B3FED3495B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145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4" descr="图片包含 文本&#10;&#10;已自动生成说明">
            <a:extLst>
              <a:ext uri="{FF2B5EF4-FFF2-40B4-BE49-F238E27FC236}">
                <a16:creationId xmlns:a16="http://schemas.microsoft.com/office/drawing/2014/main" id="{8C3865AF-887C-A37A-3F7C-D6A1BE352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319" y="-1890"/>
            <a:ext cx="2743200" cy="710862"/>
          </a:xfrm>
          <a:prstGeom prst="rect">
            <a:avLst/>
          </a:prstGeom>
        </p:spPr>
      </p:pic>
      <p:sp>
        <p:nvSpPr>
          <p:cNvPr id="38" name="iSHEJI-1">
            <a:extLst>
              <a:ext uri="{FF2B5EF4-FFF2-40B4-BE49-F238E27FC236}">
                <a16:creationId xmlns:a16="http://schemas.microsoft.com/office/drawing/2014/main" id="{86B2EFC0-1319-1C06-306D-981A148457E5}"/>
              </a:ext>
            </a:extLst>
          </p:cNvPr>
          <p:cNvSpPr/>
          <p:nvPr/>
        </p:nvSpPr>
        <p:spPr>
          <a:xfrm>
            <a:off x="0" y="310655"/>
            <a:ext cx="2816843" cy="902825"/>
          </a:xfrm>
          <a:prstGeom prst="rect">
            <a:avLst/>
          </a:prstGeom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阿里巴巴普惠体 2.0 35 Thin" panose="00020600040101010101" pitchFamily="18" charset="-122"/>
              <a:ea typeface="阿里巴巴普惠体 2.0 35 Thin" panose="00020600040101010101" pitchFamily="18" charset="-122"/>
              <a:cs typeface="+mn-cs"/>
            </a:endParaRPr>
          </a:p>
        </p:txBody>
      </p:sp>
      <p:sp>
        <p:nvSpPr>
          <p:cNvPr id="39" name="iSHEJI-3">
            <a:extLst>
              <a:ext uri="{FF2B5EF4-FFF2-40B4-BE49-F238E27FC236}">
                <a16:creationId xmlns:a16="http://schemas.microsoft.com/office/drawing/2014/main" id="{CABB713B-DD0F-7EC9-F6B5-2D24A7A329C2}"/>
              </a:ext>
            </a:extLst>
          </p:cNvPr>
          <p:cNvSpPr txBox="1"/>
          <p:nvPr/>
        </p:nvSpPr>
        <p:spPr>
          <a:xfrm>
            <a:off x="482136" y="546623"/>
            <a:ext cx="185256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3200" spc="300">
                <a:gradFill>
                  <a:gsLst>
                    <a:gs pos="0">
                      <a:schemeClr val="bg1"/>
                    </a:gs>
                    <a:gs pos="100000">
                      <a:schemeClr val="accent4"/>
                    </a:gs>
                  </a:gsLst>
                  <a:lin ang="2700000" scaled="0"/>
                </a:gradFill>
                <a:latin typeface="+mj-ea"/>
                <a:ea typeface="+mj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CSF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阿里巴巴普惠体 2.0 45 Light" panose="00020600040101010101" pitchFamily="18" charset="-122"/>
                <a:ea typeface="阿里巴巴普惠体 2.0 45 Light" panose="00020600040101010101" pitchFamily="18" charset="-122"/>
                <a:cs typeface="阿里巴巴普惠体 2.0 45 Light" panose="00020600040101010101" pitchFamily="18" charset="-122"/>
              </a:rPr>
              <a:t>值测试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90CEA7A-9931-0D22-3BAB-196DDD3AB595}"/>
              </a:ext>
            </a:extLst>
          </p:cNvPr>
          <p:cNvSpPr txBox="1"/>
          <p:nvPr/>
        </p:nvSpPr>
        <p:spPr>
          <a:xfrm>
            <a:off x="1093305" y="2211457"/>
            <a:ext cx="576966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、同种类、尺寸，不同灰度值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ym typeface="Wingdings" panose="05000000000000000000" pitchFamily="2" charset="2"/>
              </a:rPr>
              <a:t>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ym typeface="Wingdings" panose="05000000000000000000" pitchFamily="2" charset="2"/>
              </a:rPr>
              <a:t></a:t>
            </a:r>
            <a:r>
              <a:rPr lang="zh-CN" altLang="en-US" dirty="0"/>
              <a:t>线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、同种类、灰度，不同尺寸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ym typeface="Wingdings" panose="05000000000000000000" pitchFamily="2" charset="2"/>
              </a:rPr>
              <a:t></a:t>
            </a:r>
            <a:r>
              <a:rPr lang="zh-CN" altLang="en-US" dirty="0"/>
              <a:t>点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>
                <a:sym typeface="Wingdings" panose="05000000000000000000" pitchFamily="2" charset="2"/>
              </a:rPr>
              <a:t></a:t>
            </a:r>
            <a:r>
              <a:rPr lang="zh-CN" altLang="en-US" dirty="0"/>
              <a:t>线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、几乎不可见的缺陷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CSF</a:t>
            </a:r>
            <a:r>
              <a:rPr lang="zh-CN" altLang="en-US" dirty="0"/>
              <a:t>曲线规律</a:t>
            </a:r>
          </a:p>
        </p:txBody>
      </p:sp>
    </p:spTree>
    <p:extLst>
      <p:ext uri="{BB962C8B-B14F-4D97-AF65-F5344CB8AC3E}">
        <p14:creationId xmlns:p14="http://schemas.microsoft.com/office/powerpoint/2010/main" val="67003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4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ABE35D"/>
      </a:accent1>
      <a:accent2>
        <a:srgbClr val="3F3F3F"/>
      </a:accent2>
      <a:accent3>
        <a:srgbClr val="3F3F3F"/>
      </a:accent3>
      <a:accent4>
        <a:srgbClr val="3F3F3F"/>
      </a:accent4>
      <a:accent5>
        <a:srgbClr val="3F3F3F"/>
      </a:accent5>
      <a:accent6>
        <a:srgbClr val="3F3F3F"/>
      </a:accent6>
      <a:hlink>
        <a:srgbClr val="4472C4"/>
      </a:hlink>
      <a:folHlink>
        <a:srgbClr val="BFBFBF"/>
      </a:folHlink>
    </a:clrScheme>
    <a:fontScheme name="爱设计_标准主题字体">
      <a:majorFont>
        <a:latin typeface="OPPOSans L"/>
        <a:ea typeface="OPPOSans L"/>
        <a:cs typeface=""/>
      </a:majorFont>
      <a:minorFont>
        <a:latin typeface="OPPOSans L"/>
        <a:ea typeface="OPPOSans 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10136</TotalTime>
  <Words>537</Words>
  <Application>Microsoft Office PowerPoint</Application>
  <PresentationFormat>宽屏</PresentationFormat>
  <Paragraphs>97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OPPOSans L</vt:lpstr>
      <vt:lpstr>阿里巴巴普惠体 2.0 35 Thin</vt:lpstr>
      <vt:lpstr>阿里巴巴普惠体 2.0 45 Light</vt:lpstr>
      <vt:lpstr>阿里巴巴普惠体 2.0 95 ExtraBold</vt:lpstr>
      <vt:lpstr>等线</vt:lpstr>
      <vt:lpstr>等线 Light</vt:lpstr>
      <vt:lpstr>Microsoft YaHei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青云 魏</dc:creator>
  <cp:lastModifiedBy>青云 魏</cp:lastModifiedBy>
  <cp:revision>7</cp:revision>
  <dcterms:created xsi:type="dcterms:W3CDTF">2023-09-16T11:18:40Z</dcterms:created>
  <dcterms:modified xsi:type="dcterms:W3CDTF">2023-10-10T07:50:52Z</dcterms:modified>
</cp:coreProperties>
</file>